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73" r:id="rId9"/>
    <p:sldId id="270" r:id="rId10"/>
    <p:sldId id="267" r:id="rId11"/>
    <p:sldId id="262" r:id="rId12"/>
    <p:sldId id="263" r:id="rId13"/>
    <p:sldId id="264" r:id="rId14"/>
    <p:sldId id="265" r:id="rId15"/>
    <p:sldId id="274" r:id="rId16"/>
    <p:sldId id="275" r:id="rId17"/>
    <p:sldId id="276" r:id="rId18"/>
    <p:sldId id="279" r:id="rId19"/>
    <p:sldId id="277" r:id="rId20"/>
    <p:sldId id="278" r:id="rId21"/>
    <p:sldId id="280" r:id="rId22"/>
    <p:sldId id="281" r:id="rId23"/>
    <p:sldId id="266" r:id="rId24"/>
    <p:sldId id="282" r:id="rId25"/>
    <p:sldId id="268" r:id="rId26"/>
    <p:sldId id="283" r:id="rId27"/>
    <p:sldId id="269" r:id="rId28"/>
    <p:sldId id="286" r:id="rId29"/>
    <p:sldId id="285" r:id="rId30"/>
    <p:sldId id="308" r:id="rId31"/>
    <p:sldId id="309" r:id="rId32"/>
    <p:sldId id="310" r:id="rId33"/>
    <p:sldId id="311" r:id="rId34"/>
    <p:sldId id="287" r:id="rId35"/>
    <p:sldId id="312" r:id="rId36"/>
    <p:sldId id="288" r:id="rId37"/>
    <p:sldId id="289" r:id="rId38"/>
    <p:sldId id="290" r:id="rId39"/>
    <p:sldId id="293" r:id="rId40"/>
    <p:sldId id="294" r:id="rId41"/>
    <p:sldId id="313" r:id="rId42"/>
    <p:sldId id="314" r:id="rId43"/>
    <p:sldId id="315" r:id="rId44"/>
    <p:sldId id="316" r:id="rId45"/>
    <p:sldId id="317" r:id="rId46"/>
    <p:sldId id="318" r:id="rId47"/>
    <p:sldId id="324" r:id="rId48"/>
    <p:sldId id="319" r:id="rId49"/>
    <p:sldId id="320" r:id="rId50"/>
    <p:sldId id="321" r:id="rId51"/>
    <p:sldId id="322" r:id="rId52"/>
    <p:sldId id="323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292" r:id="rId66"/>
    <p:sldId id="296" r:id="rId67"/>
    <p:sldId id="355" r:id="rId68"/>
    <p:sldId id="297" r:id="rId69"/>
    <p:sldId id="298" r:id="rId70"/>
    <p:sldId id="299" r:id="rId71"/>
    <p:sldId id="300" r:id="rId72"/>
    <p:sldId id="301" r:id="rId73"/>
    <p:sldId id="302" r:id="rId74"/>
    <p:sldId id="361" r:id="rId75"/>
    <p:sldId id="291" r:id="rId76"/>
    <p:sldId id="303" r:id="rId77"/>
    <p:sldId id="304" r:id="rId78"/>
    <p:sldId id="353" r:id="rId79"/>
    <p:sldId id="354" r:id="rId80"/>
    <p:sldId id="305" r:id="rId81"/>
    <p:sldId id="358" r:id="rId82"/>
    <p:sldId id="359" r:id="rId83"/>
    <p:sldId id="360" r:id="rId84"/>
    <p:sldId id="351" r:id="rId85"/>
    <p:sldId id="352" r:id="rId86"/>
    <p:sldId id="306" r:id="rId87"/>
    <p:sldId id="349" r:id="rId88"/>
    <p:sldId id="350" r:id="rId89"/>
    <p:sldId id="357" r:id="rId90"/>
    <p:sldId id="356" r:id="rId91"/>
    <p:sldId id="307" r:id="rId92"/>
    <p:sldId id="341" r:id="rId93"/>
    <p:sldId id="342" r:id="rId94"/>
    <p:sldId id="343" r:id="rId95"/>
    <p:sldId id="344" r:id="rId96"/>
    <p:sldId id="345" r:id="rId97"/>
    <p:sldId id="346" r:id="rId98"/>
    <p:sldId id="271" r:id="rId99"/>
    <p:sldId id="284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CF95A2-6759-4561-8E80-7B052BA8FAF5}">
          <p14:sldIdLst>
            <p14:sldId id="256"/>
            <p14:sldId id="272"/>
            <p14:sldId id="257"/>
            <p14:sldId id="258"/>
            <p14:sldId id="259"/>
            <p14:sldId id="260"/>
            <p14:sldId id="261"/>
            <p14:sldId id="273"/>
            <p14:sldId id="270"/>
            <p14:sldId id="267"/>
            <p14:sldId id="262"/>
            <p14:sldId id="263"/>
            <p14:sldId id="264"/>
            <p14:sldId id="265"/>
            <p14:sldId id="274"/>
            <p14:sldId id="275"/>
            <p14:sldId id="276"/>
            <p14:sldId id="279"/>
            <p14:sldId id="277"/>
            <p14:sldId id="278"/>
            <p14:sldId id="280"/>
            <p14:sldId id="281"/>
            <p14:sldId id="266"/>
            <p14:sldId id="282"/>
            <p14:sldId id="268"/>
            <p14:sldId id="283"/>
            <p14:sldId id="269"/>
          </p14:sldIdLst>
        </p14:section>
        <p14:section name="Data Engineering" id="{6D74CE66-416D-4A34-B035-8F9BDAAEAC0D}">
          <p14:sldIdLst>
            <p14:sldId id="286"/>
            <p14:sldId id="285"/>
            <p14:sldId id="308"/>
            <p14:sldId id="309"/>
            <p14:sldId id="310"/>
            <p14:sldId id="311"/>
            <p14:sldId id="287"/>
            <p14:sldId id="312"/>
            <p14:sldId id="288"/>
            <p14:sldId id="289"/>
            <p14:sldId id="290"/>
            <p14:sldId id="293"/>
            <p14:sldId id="294"/>
            <p14:sldId id="313"/>
            <p14:sldId id="314"/>
            <p14:sldId id="315"/>
            <p14:sldId id="316"/>
            <p14:sldId id="317"/>
            <p14:sldId id="318"/>
            <p14:sldId id="324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292"/>
            <p14:sldId id="296"/>
            <p14:sldId id="355"/>
            <p14:sldId id="297"/>
            <p14:sldId id="298"/>
            <p14:sldId id="299"/>
            <p14:sldId id="300"/>
            <p14:sldId id="301"/>
            <p14:sldId id="302"/>
            <p14:sldId id="361"/>
            <p14:sldId id="291"/>
            <p14:sldId id="303"/>
            <p14:sldId id="304"/>
            <p14:sldId id="353"/>
            <p14:sldId id="354"/>
            <p14:sldId id="305"/>
            <p14:sldId id="358"/>
            <p14:sldId id="359"/>
            <p14:sldId id="360"/>
            <p14:sldId id="351"/>
            <p14:sldId id="352"/>
            <p14:sldId id="306"/>
            <p14:sldId id="349"/>
            <p14:sldId id="350"/>
            <p14:sldId id="357"/>
            <p14:sldId id="356"/>
            <p14:sldId id="307"/>
            <p14:sldId id="341"/>
            <p14:sldId id="342"/>
            <p14:sldId id="343"/>
            <p14:sldId id="344"/>
            <p14:sldId id="345"/>
            <p14:sldId id="346"/>
          </p14:sldIdLst>
        </p14:section>
        <p14:section name="Others" id="{CE310B36-531F-4D56-9447-43ED19A47D3A}">
          <p14:sldIdLst>
            <p14:sldId id="271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FFFFFF"/>
    <a:srgbClr val="B6B6B6"/>
    <a:srgbClr val="1F1F1F"/>
    <a:srgbClr val="F2F3F5"/>
    <a:srgbClr val="DCDCDC"/>
    <a:srgbClr val="DFDFDF"/>
    <a:srgbClr val="DDDDDD"/>
    <a:srgbClr val="DEDEDE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06FF-1C06-4D38-9D3E-CCDC9E925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24D06-74EE-47DE-B26F-CE9308AB4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C4C89-7CDD-41A8-9F0D-D488AEBB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DE0A2-973D-4AAC-991F-3108C5DC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E9A64-0EBB-4230-8127-905E3690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36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D9BC-ED44-49C9-B1F3-2952838E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464F0-DAA5-47DD-B1F0-736528DBF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A5258-D53F-4428-90F0-26FFB0F54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7EA2E-1D27-4144-A2D0-1160B32A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57AE-2177-4B18-8CBF-1758EC08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97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11DC6-7C15-4EF2-AE7A-7420F7079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1D5D2-8A96-4692-BF9B-CC1EE5E31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F2ECD-C9F0-4FD1-82D1-24BD994E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3575-B49B-4FA2-8598-988A65AA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D2B7E-6292-40B5-B96C-5A0B2C28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2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F8C3-29C0-4E6B-839C-17B5B938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9ADA1-EB03-4356-A990-07B169EF2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73C98-0641-458C-AD83-58C30EE4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449A5-FABF-44B1-AFA2-C52F2F56A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19A1A-BB7A-4B5D-A7BF-985931BA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93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431-254B-42A2-95C1-E3AAEBEC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079A8-5D1A-4BB7-8C7D-7FD02F91B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B8D16-5434-40FC-AF63-35A539D0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4AFA7-61E1-4E21-8B84-06F16CB2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72FF5-CA5D-47FE-8ECF-4D2A64C7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92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84F0-4698-4442-9ED9-8B0001A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70F84-B3C6-4BFF-9CA5-15D7DA428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F1E18-03B8-4FB3-8DBD-7C94C940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47B22-7F80-4F56-82ED-4D1A351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91A48-514F-4ADC-90D6-BB2EABAF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EC537-8109-4A7B-A683-1E89CFC44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488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E51B-8264-4679-AA1F-FF741B56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4FB48-729A-4D3E-8798-67B8F251F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44D6E-0F56-4BED-9B6E-DBB3C0E80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1BAA5-D595-4B69-90D0-524ED71FD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10B3F-EF5B-4F55-8500-65AEACF70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57CBA-733A-4297-BA54-69EFA1C6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C29E0-A6A0-4783-A879-D965FDD3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076AB-FFD5-4CB2-A146-CC3763F2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2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48C-2B05-4776-A10F-BF7A2AD5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906AD-ABAF-4049-BF7A-0F7521D91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2751-F4CB-4DB9-962D-24432C06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58AC9-3DBA-4DD0-B6C7-45841442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83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F30A9A-7BCC-4D31-8334-DF4B171D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7F74A-A3D7-43E6-9935-DB3373FB0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684-6B54-4D25-88A3-8C2444F5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09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3C2CB-2E2A-4109-9600-82DB532F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4E18F-D853-4BB8-A696-FFC696302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176AD-EAB6-404C-9EDA-4025E6472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9D921-77DA-4870-851C-3702FE063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8C4BE-1FDE-425A-AD5F-AAC38130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0E8A2-07FF-487B-9FD3-FCB09BF6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54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DE37-7EFD-4BE7-9D38-DB593064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65295-C9B2-4932-90A2-CEB0219CB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D6A51-F8D8-49F6-B165-501522A36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5C28F-7235-4DF2-87FE-0F38909D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35687-A359-4CAF-83FF-47D5905C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8AC94-07B4-452D-9FAC-CDF34379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98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5EAAC-274B-418D-8D34-77669A43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83A48-8E4B-4F23-8C46-45BC5FF72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82A6-72BA-450E-A9C6-03BF48C7F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2B967-E3BA-49EB-83DA-7B71C16A1D2C}" type="datetimeFigureOut">
              <a:rPr lang="en-IN" smtClean="0"/>
              <a:t>22-06-2021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D2A82-4CF2-48B5-8CF6-96E708EC6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103F2-1E86-4840-AC93-4C06DFA84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DF046-3DB1-419C-BDB4-1C6C6B0991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86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ws.trainin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h7h3lkpeP4?feature=oembed" TargetMode="External"/><Relationship Id="rId4" Type="http://schemas.openxmlformats.org/officeDocument/2006/relationships/image" Target="../media/image11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7A42-E5E4-44A8-83A2-E71B5ABCE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686" y="2239346"/>
            <a:ext cx="9144000" cy="173714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Exam Readiness: AWS Certified Machine Learning - Specialty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53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88E0D-F13E-4DB2-A56D-40EC07B4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7" y="920246"/>
            <a:ext cx="8592749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6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9E4C31-0E2C-44A5-AAF0-4B1D73E6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871180"/>
            <a:ext cx="9040487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71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0F9EE-C66A-47DC-B9DF-7182B86E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914049"/>
            <a:ext cx="907859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DF2F-BB28-4014-88CF-02A23F56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249351"/>
            <a:ext cx="6782747" cy="70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41D3F5-431F-4D13-9EE4-C829CDF9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41" y="1123891"/>
            <a:ext cx="910717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8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83793A-88D2-4066-B1EF-A04C92C6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819108"/>
            <a:ext cx="8440328" cy="3372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D1FDA9-98ED-4979-A98D-043EB99E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36" y="4898141"/>
            <a:ext cx="4867954" cy="495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180CB3-9AE2-4AED-8E08-3124DBBCA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36" y="5952116"/>
            <a:ext cx="194337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049BAE-1250-4A03-841E-876B4527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1282119"/>
            <a:ext cx="9069066" cy="5077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289AE0-C8F1-44EC-8B09-B8F37AFD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264422"/>
            <a:ext cx="8792802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7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C42C8-07BE-4B32-908C-481C29D32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4" t="22261" r="44563"/>
          <a:stretch/>
        </p:blipFill>
        <p:spPr>
          <a:xfrm>
            <a:off x="277173" y="957522"/>
            <a:ext cx="2733870" cy="410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E3EC1-BDF3-4F9A-A1BF-4ACD529A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01" y="857843"/>
            <a:ext cx="2410161" cy="3077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9BB20-DF5F-40E8-B88F-6FF4117F6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309" y="1166396"/>
            <a:ext cx="1771897" cy="4544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16E60-44BB-4A3F-B2CD-6764E19E5BF9}"/>
              </a:ext>
            </a:extLst>
          </p:cNvPr>
          <p:cNvSpPr txBox="1"/>
          <p:nvPr/>
        </p:nvSpPr>
        <p:spPr>
          <a:xfrm>
            <a:off x="6833116" y="227289"/>
            <a:ext cx="2425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 2.3: Analyze and visualize data for ML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DF207-F419-4DC5-837F-A9B873924231}"/>
              </a:ext>
            </a:extLst>
          </p:cNvPr>
          <p:cNvSpPr txBox="1"/>
          <p:nvPr/>
        </p:nvSpPr>
        <p:spPr>
          <a:xfrm>
            <a:off x="4248314" y="211512"/>
            <a:ext cx="273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 2.2: Perform feature engineering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F06FC-4B15-4735-A752-53C027F46ACB}"/>
              </a:ext>
            </a:extLst>
          </p:cNvPr>
          <p:cNvSpPr txBox="1"/>
          <p:nvPr/>
        </p:nvSpPr>
        <p:spPr>
          <a:xfrm>
            <a:off x="277173" y="211512"/>
            <a:ext cx="273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 2.1: Sanitize and prepare data for modeling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446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2D3FDA-9DCF-48BC-AAF3-F4016241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86" y="231472"/>
            <a:ext cx="4858428" cy="628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CE7F7B-40BD-4E44-A794-BDB1B33E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7" y="1025625"/>
            <a:ext cx="9097645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F6A7D-D291-439D-82FB-1E75B2F29431}"/>
              </a:ext>
            </a:extLst>
          </p:cNvPr>
          <p:cNvSpPr txBox="1"/>
          <p:nvPr/>
        </p:nvSpPr>
        <p:spPr>
          <a:xfrm>
            <a:off x="177282" y="214605"/>
            <a:ext cx="285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 3.1: Frame business problems as ML problems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EF63A-1D17-49D6-A358-EA9925F2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1140854"/>
            <a:ext cx="3305636" cy="52490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A9F61-2707-4262-8C43-B7610D7E8BE4}"/>
              </a:ext>
            </a:extLst>
          </p:cNvPr>
          <p:cNvSpPr txBox="1"/>
          <p:nvPr/>
        </p:nvSpPr>
        <p:spPr>
          <a:xfrm>
            <a:off x="3957453" y="188944"/>
            <a:ext cx="2855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Domain 3.2: Select the appropriate model(s) for an ML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5698F-C0EB-4A86-A2B0-5DA1A1525A56}"/>
              </a:ext>
            </a:extLst>
          </p:cNvPr>
          <p:cNvSpPr txBox="1"/>
          <p:nvPr/>
        </p:nvSpPr>
        <p:spPr>
          <a:xfrm>
            <a:off x="7336971" y="214605"/>
            <a:ext cx="285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Domain 3.3: Train ML </a:t>
            </a:r>
            <a:r>
              <a:rPr lang="fr-FR" b="1" dirty="0" err="1"/>
              <a:t>models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85EF2-64F5-4227-9870-2B4E8E2E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53" y="1112275"/>
            <a:ext cx="2314898" cy="5277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E0A3E-1DFC-4DF2-B7CD-D426917E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21" y="1097905"/>
            <a:ext cx="4877481" cy="31817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3940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F6A7D-D291-439D-82FB-1E75B2F29431}"/>
              </a:ext>
            </a:extLst>
          </p:cNvPr>
          <p:cNvSpPr txBox="1"/>
          <p:nvPr/>
        </p:nvSpPr>
        <p:spPr>
          <a:xfrm>
            <a:off x="177281" y="214605"/>
            <a:ext cx="3019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Domain 3.4: Perform hyperparameter optimization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EF63A-1D17-49D6-A358-EA9925F25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84" y="1112274"/>
            <a:ext cx="3305636" cy="38873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3A9F61-2707-4262-8C43-B7610D7E8BE4}"/>
              </a:ext>
            </a:extLst>
          </p:cNvPr>
          <p:cNvSpPr txBox="1"/>
          <p:nvPr/>
        </p:nvSpPr>
        <p:spPr>
          <a:xfrm>
            <a:off x="3957453" y="188944"/>
            <a:ext cx="285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Domain 3.5: Evaluate ML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85EF2-64F5-4227-9870-2B4E8E2E2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7453" y="1182465"/>
            <a:ext cx="3860313" cy="17832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9807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2738-E774-4150-8A4F-54686347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AWS Training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B35A-09E4-4F65-BB7A-B2F0885A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Welcome | AWS Training &amp; Certification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CF03C-9425-4DCE-B132-159A3AE4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0" y="2360645"/>
            <a:ext cx="5313899" cy="370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9741C-4AC2-49E4-8CDA-68D0B7C4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241063"/>
            <a:ext cx="8306959" cy="1057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7A0867-56BA-472C-A5EB-BDDDAA8C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35" y="1470297"/>
            <a:ext cx="8907118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4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F6A7D-D291-439D-82FB-1E75B2F29431}"/>
              </a:ext>
            </a:extLst>
          </p:cNvPr>
          <p:cNvSpPr txBox="1"/>
          <p:nvPr/>
        </p:nvSpPr>
        <p:spPr>
          <a:xfrm>
            <a:off x="177282" y="214605"/>
            <a:ext cx="3573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 4.1: Build ML solutions for performance, availability, scalability, resiliency, and fault tolerance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A9F61-2707-4262-8C43-B7610D7E8BE4}"/>
              </a:ext>
            </a:extLst>
          </p:cNvPr>
          <p:cNvSpPr txBox="1"/>
          <p:nvPr/>
        </p:nvSpPr>
        <p:spPr>
          <a:xfrm>
            <a:off x="6654931" y="214604"/>
            <a:ext cx="3507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Domain 4.2: Recommend and implement the appropriate ML services and features for a given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A1DBB-876B-4213-A889-861AFB54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2" y="1522364"/>
            <a:ext cx="4734586" cy="3943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AA53E-2CCD-4B5B-83F8-5B2534C7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931" y="1414933"/>
            <a:ext cx="4429743" cy="4744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9539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F6A7D-D291-439D-82FB-1E75B2F29431}"/>
              </a:ext>
            </a:extLst>
          </p:cNvPr>
          <p:cNvSpPr txBox="1"/>
          <p:nvPr/>
        </p:nvSpPr>
        <p:spPr>
          <a:xfrm>
            <a:off x="462927" y="166804"/>
            <a:ext cx="3019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 4.3: Apply Basic AWS security practices to ML solutions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A9F61-2707-4262-8C43-B7610D7E8BE4}"/>
              </a:ext>
            </a:extLst>
          </p:cNvPr>
          <p:cNvSpPr txBox="1"/>
          <p:nvPr/>
        </p:nvSpPr>
        <p:spPr>
          <a:xfrm>
            <a:off x="6327429" y="166804"/>
            <a:ext cx="285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Domain 4.4: Deploy and operationalize ML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EAD56-245A-41F0-991D-B8CF39B8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27" y="1137935"/>
            <a:ext cx="4286848" cy="5201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A21CE-7268-42AF-A9B4-70BD47F9B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09" y="1090134"/>
            <a:ext cx="3762900" cy="2924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6817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62B628-392C-4751-BFD8-1320DA93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123679"/>
            <a:ext cx="4115374" cy="676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9416ED-3E99-4225-A026-4169912075A8}"/>
              </a:ext>
            </a:extLst>
          </p:cNvPr>
          <p:cNvSpPr txBox="1"/>
          <p:nvPr/>
        </p:nvSpPr>
        <p:spPr>
          <a:xfrm>
            <a:off x="419877" y="800048"/>
            <a:ext cx="1160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In-depth experience of taking the exam. Taking this 35-question practice exam will give you a stronger feel for what it’s like to take a certification exam and what types of technical content will be on the exam.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Feedback on your strengths and weaknesses in the exam domains.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In the actual certification exam, you may have two minutes or more to complete each question.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5B620-4A24-4AD7-AE34-FC11D3D44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06" y="2152050"/>
            <a:ext cx="9040487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6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5886DB-8824-48EB-A506-2DD20533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83" y="1225546"/>
            <a:ext cx="826885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72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EB543D-6D7C-40FC-9EBB-29C3BCE82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50" y="167528"/>
            <a:ext cx="3581900" cy="495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086379-E097-4E83-A504-D9CC11BE3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30" y="1011335"/>
            <a:ext cx="905953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6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F97FA-D7E7-4DD6-9B02-25FBA61DD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630" y="643812"/>
            <a:ext cx="5280863" cy="48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5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21DC1-8989-483B-81DB-2AE563C6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2" y="1399869"/>
            <a:ext cx="9784702" cy="4986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E3893C-2555-4A9C-98EC-619D36DCDC15}"/>
              </a:ext>
            </a:extLst>
          </p:cNvPr>
          <p:cNvSpPr txBox="1"/>
          <p:nvPr/>
        </p:nvSpPr>
        <p:spPr>
          <a:xfrm>
            <a:off x="4553339" y="606490"/>
            <a:ext cx="300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Facility to avail practice exams</a:t>
            </a:r>
          </a:p>
        </p:txBody>
      </p:sp>
    </p:spTree>
    <p:extLst>
      <p:ext uri="{BB962C8B-B14F-4D97-AF65-F5344CB8AC3E}">
        <p14:creationId xmlns:p14="http://schemas.microsoft.com/office/powerpoint/2010/main" val="1351389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DF2F-BB28-4014-88CF-02A23F56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002" y="137383"/>
            <a:ext cx="4638566" cy="482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41D3F5-431F-4D13-9EE4-C829CDF9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27" y="702372"/>
            <a:ext cx="5940735" cy="3287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796E7A-68AC-42E0-851C-C935901B110D}"/>
              </a:ext>
            </a:extLst>
          </p:cNvPr>
          <p:cNvSpPr txBox="1"/>
          <p:nvPr/>
        </p:nvSpPr>
        <p:spPr>
          <a:xfrm>
            <a:off x="7912359" y="1030585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13 questions.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F91D0-DE6C-4E13-A342-6BBC50235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27" y="4205475"/>
            <a:ext cx="7859222" cy="3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F7799-8EDC-4608-95FC-A98AD1271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27" y="4709647"/>
            <a:ext cx="8373644" cy="276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5007E-8E04-4D59-BA55-1D803B0B4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27" y="5211439"/>
            <a:ext cx="9164329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97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7C279-BE9D-42C7-963F-021F8FFA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28" y="336328"/>
            <a:ext cx="8106906" cy="866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353088-1843-41CD-99A3-0750AC1B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7" y="1859570"/>
            <a:ext cx="4346372" cy="1784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516F9E-58E7-43DD-994B-4086891D1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011" y="1486345"/>
            <a:ext cx="5188482" cy="3733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2F3CE-9988-4080-8555-8DA6EA1409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5" t="33397" r="54477" b="10007"/>
          <a:stretch/>
        </p:blipFill>
        <p:spPr>
          <a:xfrm>
            <a:off x="1036896" y="4451049"/>
            <a:ext cx="2640565" cy="17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9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D2B17-D8C7-4C5D-8DE8-12119518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5" y="1184245"/>
            <a:ext cx="9040487" cy="5068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AD5E2C-2722-4015-926C-D001F296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285" y="128443"/>
            <a:ext cx="503942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60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0467C-5E31-4033-8E83-4AE33E8D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3" y="1403743"/>
            <a:ext cx="4448796" cy="4591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865F3-C17D-424D-9D5E-971FC8330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94" y="2493007"/>
            <a:ext cx="5487166" cy="301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E950C-6440-4A9C-B4C3-708EAAD46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020" y="363151"/>
            <a:ext cx="1933845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9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4C53D-BAD7-4311-83EC-1ECCBFC4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80" y="1142681"/>
            <a:ext cx="877374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72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C1C845-C0EF-44C6-8BA1-B3CCC81B6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933101"/>
            <a:ext cx="1060280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D59F49-935A-4B57-9301-B04B6A5F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56" y="671453"/>
            <a:ext cx="10116962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30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849A6-988F-434D-872F-17C04B4B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51" y="0"/>
            <a:ext cx="1705213" cy="32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9F143B-EB68-4078-AABE-F4426063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61" y="323895"/>
            <a:ext cx="9373908" cy="2276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85CBA-27BF-4A08-9A34-276A80D15C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00"/>
          <a:stretch/>
        </p:blipFill>
        <p:spPr>
          <a:xfrm>
            <a:off x="251877" y="2509086"/>
            <a:ext cx="2341543" cy="830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2D530-C4BF-4272-83C2-FCF70040F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20" y="2509086"/>
            <a:ext cx="2454031" cy="830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6DA52-DC28-4ADD-89AC-6225A9D54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807" y="2425954"/>
            <a:ext cx="1869737" cy="830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8059C-5FB6-4F5B-AA55-558850163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66" y="2467037"/>
            <a:ext cx="2007442" cy="789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8B750B-27CA-493D-A096-CC075D2C6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2430" y="2407351"/>
            <a:ext cx="1505477" cy="83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0C4CF-98BA-47BC-B2C6-835BAC875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089" y="3757960"/>
            <a:ext cx="6041188" cy="26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45217F-2F30-4C50-A6CF-517EA248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3" y="822505"/>
            <a:ext cx="1031701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7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37EE52-BE20-4B2B-92F7-C5BF4316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44" y="89098"/>
            <a:ext cx="2753109" cy="409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F4F8B1-31BC-45B2-A4F8-41FCBB53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" y="703366"/>
            <a:ext cx="7104388" cy="5451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8E886-3116-44F2-9908-8B290E52B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348" y="3039523"/>
            <a:ext cx="4677428" cy="3115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24F98-0F8A-42C2-B182-C1D1C64C4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125" y="6464059"/>
            <a:ext cx="878327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8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A15C0-416E-46BC-B248-0426E223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143" y="210592"/>
            <a:ext cx="3124636" cy="390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05CFF-3CCA-44D9-A2D6-10397E0F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5" y="1089963"/>
            <a:ext cx="6267635" cy="4969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CC1AB-1BEB-4EE1-B7AE-15FA0CF9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566" y="1152207"/>
            <a:ext cx="3381847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39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5A4EE1-DED0-4E0E-9B41-C3403DF9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416061"/>
            <a:ext cx="8421275" cy="371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1F1BFB-148D-417A-A5BD-9189F59D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2" y="1003107"/>
            <a:ext cx="832601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42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B1F75-C4B5-4E86-A3D8-C4341830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7" y="1268963"/>
            <a:ext cx="5265114" cy="4758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7C259E-68D2-4143-A8BB-0662815A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40" y="252481"/>
            <a:ext cx="1981477" cy="400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09E9A-D10C-49F3-B399-A77D2058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300" y="1268963"/>
            <a:ext cx="5850953" cy="54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1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5DF2C-2DD7-4822-A079-975E7912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871180"/>
            <a:ext cx="901190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90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E85E23-9CE9-4283-969A-5A4E2B05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769" y="370582"/>
            <a:ext cx="962159" cy="257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53052-FB73-46AD-BFFF-133EB573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41" y="861654"/>
            <a:ext cx="1037417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3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46AB5-02E6-4975-9A4D-96F301C6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604377"/>
            <a:ext cx="1065996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67AD6B-AE34-48D3-ACA7-F9A83FEA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990259"/>
            <a:ext cx="10469436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05EE0C-0532-4C0B-8F9A-7B09F48E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828312"/>
            <a:ext cx="10640910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80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61E27A-C3D8-4AA0-91B4-0B4D6D08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918812"/>
            <a:ext cx="1026938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3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D0E347-7F87-4C00-B4F6-D245D4EA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935449"/>
            <a:ext cx="10231278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02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67895-C216-4388-99B6-3DC5E7C7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84" y="1044612"/>
            <a:ext cx="8316486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4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69AD-2A78-4E42-94F0-0EE91634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3" y="1388800"/>
            <a:ext cx="11517332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25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6100B8-D1E5-4BC8-9FA1-C9C70290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60" y="658207"/>
            <a:ext cx="8430802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72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D971A-8CEA-4B59-8008-59DFC541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1214128"/>
            <a:ext cx="10688542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0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5E6177-2B95-4D9B-B70F-0CFDD5EA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880707"/>
            <a:ext cx="9069066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6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E6D3D7-D67A-4FCB-8DD3-D493FB0A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095"/>
            <a:ext cx="12192000" cy="26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8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0C941-8CF9-4979-B616-2C51BE84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604181"/>
            <a:ext cx="795448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9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7BD62-27EB-4642-A7D5-69B4F356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586"/>
            <a:ext cx="12192000" cy="27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7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0F2B5-949F-41CF-9244-2CF90EB5A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69" y="932806"/>
            <a:ext cx="6706262" cy="53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49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A9D72-F970-4822-9CB0-A73A9D7F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439"/>
            <a:ext cx="12192000" cy="338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84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4E414-08B4-491E-9744-5361BF6B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37" y="0"/>
            <a:ext cx="4629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3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A87F2-0CCA-49CF-BE2C-050A49E3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665"/>
            <a:ext cx="12192000" cy="37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43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BE020-2A3A-40F2-8824-7019601F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408"/>
          <a:stretch/>
        </p:blipFill>
        <p:spPr>
          <a:xfrm>
            <a:off x="0" y="0"/>
            <a:ext cx="5234472" cy="2941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E7F6D-4266-423F-AA6B-569EF7C3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2" y="2941495"/>
            <a:ext cx="5950158" cy="2177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26C52-E456-48EA-8C97-8EAB78227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242"/>
          <a:stretch/>
        </p:blipFill>
        <p:spPr>
          <a:xfrm>
            <a:off x="0" y="5190894"/>
            <a:ext cx="7030431" cy="16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90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3A23-A24E-427A-A5DB-DFB13697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2" y="158985"/>
            <a:ext cx="5112861" cy="24242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7B2635-6E6E-4C25-9D3B-68BD9B7D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2" y="2702327"/>
            <a:ext cx="5462442" cy="2513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D84B9E-35E6-4C71-B5CA-449E8BC6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074" y="993652"/>
            <a:ext cx="5717948" cy="422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92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936473-3AE5-4002-9FD7-09A7F51C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211"/>
            <a:ext cx="12192000" cy="2449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C88B9-A682-43A5-B0D0-BE4061BB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992"/>
            <a:ext cx="12192000" cy="17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3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DF4A9-1234-4DD4-BF28-AA389E89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875943"/>
            <a:ext cx="9069066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74D8A-C332-4599-9C20-A5D81CF3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426"/>
            <a:ext cx="12192000" cy="52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40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D2180A-A7EF-48A3-AD16-3BBE4EB4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78"/>
            <a:ext cx="12192000" cy="66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22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B1A4D-4A8D-439A-BA54-283D0007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0"/>
            <a:ext cx="12192000" cy="68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6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D9B49-3F0C-41BB-92DF-B6B11289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7"/>
            <a:ext cx="12192000" cy="68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51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06566-815B-4B67-B8B9-838E5D4A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023"/>
            <a:ext cx="12192000" cy="612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49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5714E3-1C2D-4A1F-8DE4-89BC9634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9" y="192849"/>
            <a:ext cx="10355120" cy="3600953"/>
          </a:xfrm>
          <a:prstGeom prst="rect">
            <a:avLst/>
          </a:prstGeom>
        </p:spPr>
      </p:pic>
      <p:pic>
        <p:nvPicPr>
          <p:cNvPr id="6" name="Online Media 5" title="Introduction to AWS Step Functions - Coordination of Microservices &amp; Serverless Applications on AWS">
            <a:hlinkClick r:id="" action="ppaction://media"/>
            <a:extLst>
              <a:ext uri="{FF2B5EF4-FFF2-40B4-BE49-F238E27FC236}">
                <a16:creationId xmlns:a16="http://schemas.microsoft.com/office/drawing/2014/main" id="{5C80BD26-8366-477C-BF83-563BD7C581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23168" y="3993522"/>
            <a:ext cx="4728547" cy="26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64207-C25D-4A5D-B9ED-B41F44B2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19" y="970384"/>
            <a:ext cx="6148229" cy="2014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50E155-C1CA-49E4-B3AA-1BBC83A5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19" y="60649"/>
            <a:ext cx="2048161" cy="352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C44D5E-0526-4B16-9FF3-FCA44A0CC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18" y="970384"/>
            <a:ext cx="5022006" cy="4544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05201D-50C7-4D45-A549-911BA1198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049" y="529806"/>
            <a:ext cx="7744906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5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0D09F-0779-46C6-85F8-310BD653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709233"/>
            <a:ext cx="1116485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82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04BE3-DFCC-4FAC-8EA1-E444722E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766324"/>
            <a:ext cx="993596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73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300B2-C6FC-4694-AE68-2093F606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885470"/>
            <a:ext cx="10250330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9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457A9-F3E6-4444-AB1B-51FC60F1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08" y="377434"/>
            <a:ext cx="7621064" cy="952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FC819D-1C9D-44E0-93D2-6A9DC624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4" y="1702480"/>
            <a:ext cx="9011908" cy="156231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A5DE6C6-166E-45B7-947A-FFD85660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45" y="57756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313537"/>
                </a:solidFill>
                <a:effectLst/>
                <a:latin typeface="Amazon Ember"/>
              </a:rPr>
              <a:t>Watch this video to get a better sense of what it's like on test day at a Pearson VUE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209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1FDF75-384D-4990-AAC1-452823F5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1033128"/>
            <a:ext cx="976448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5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2BB39-85AD-4600-AC09-4DAD98907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08"/>
          <a:stretch/>
        </p:blipFill>
        <p:spPr>
          <a:xfrm>
            <a:off x="1170887" y="899759"/>
            <a:ext cx="9850225" cy="490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7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8099F9-2A00-420A-88B3-D888748D5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4"/>
          <a:stretch/>
        </p:blipFill>
        <p:spPr>
          <a:xfrm>
            <a:off x="1361414" y="842602"/>
            <a:ext cx="9469171" cy="49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084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E0C093-62EC-4FA0-A5CC-B078B12A5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304628"/>
            <a:ext cx="9211961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44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7F007-5CBD-48F1-B4E6-DE0E6CCC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57" y="2009577"/>
            <a:ext cx="7020905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82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5D6BC3-FF59-400C-8D7D-698A158D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59" y="350159"/>
            <a:ext cx="9278645" cy="428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47234-9DBD-4ECF-B890-A0A37890F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1554079"/>
            <a:ext cx="5171553" cy="3749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78CAD-AA14-4AAE-8BF0-8C62B6695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501" y="1554079"/>
            <a:ext cx="4989408" cy="3077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8CC89D-9F9A-4B95-96B7-0631B4F4A6C0}"/>
              </a:ext>
            </a:extLst>
          </p:cNvPr>
          <p:cNvSpPr/>
          <p:nvPr/>
        </p:nvSpPr>
        <p:spPr>
          <a:xfrm>
            <a:off x="270588" y="2136710"/>
            <a:ext cx="5171553" cy="447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98778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634A33-C60B-44E2-B420-214029CC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68" y="308857"/>
            <a:ext cx="7430537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BA80F-6C6D-4B24-8CFD-49B1E346C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07" y="1684048"/>
            <a:ext cx="7992590" cy="182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D2B18F-2EA8-4B74-847D-FA4989657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68" y="4111682"/>
            <a:ext cx="5009568" cy="21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7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58EBA-2A79-4646-B67E-93CDAD5C2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" t="3065" r="1618" b="2203"/>
          <a:stretch/>
        </p:blipFill>
        <p:spPr>
          <a:xfrm>
            <a:off x="1101212" y="1091380"/>
            <a:ext cx="7983793" cy="4709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E4D0D-0DAD-4E34-928F-F6E201F1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56" y="241381"/>
            <a:ext cx="1219446" cy="41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853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B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A3303-E67D-4240-A643-28E218673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08" y="985496"/>
            <a:ext cx="1045038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475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E5E72-5A41-4745-8D86-F9CB0DE4D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" r="3099" b="1714"/>
          <a:stretch/>
        </p:blipFill>
        <p:spPr>
          <a:xfrm>
            <a:off x="904568" y="504417"/>
            <a:ext cx="10226852" cy="5748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9455D4-74CC-41C6-BACF-A97FC7DE89FC}"/>
              </a:ext>
            </a:extLst>
          </p:cNvPr>
          <p:cNvSpPr txBox="1"/>
          <p:nvPr/>
        </p:nvSpPr>
        <p:spPr>
          <a:xfrm>
            <a:off x="3872204" y="4114800"/>
            <a:ext cx="2330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Contains tools like spark, hive,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37A0C-8189-4EAC-A819-21799416B0B9}"/>
              </a:ext>
            </a:extLst>
          </p:cNvPr>
          <p:cNvSpPr txBox="1"/>
          <p:nvPr/>
        </p:nvSpPr>
        <p:spPr>
          <a:xfrm>
            <a:off x="7644882" y="1570653"/>
            <a:ext cx="1332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1988747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62A5B-914C-42D2-814F-2B1C4EC3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66" y="408810"/>
            <a:ext cx="2915057" cy="1076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A8866-BB6D-4888-AA53-BF013012F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237" y="408810"/>
            <a:ext cx="2619741" cy="176237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32D3BCC-581B-4423-B7AD-AB0884386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515" y="2340915"/>
            <a:ext cx="7716418" cy="181588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Amazon Ember"/>
              </a:rPr>
              <a:t>There may be some differences between testing centers, but in general, these are the requirements you'll encounter on test day: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Amazon Ember"/>
              </a:rPr>
              <a:t>Two forms of ID are required. One must be a government-issued ID with a photo.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Amazon Ember"/>
              </a:rPr>
              <a:t>You must empty your pockets and lock away your personal belongings.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Amazon Ember"/>
              </a:rPr>
              <a:t>You will be escorted to a test center computer to electronically take the exam.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Amazon Ember"/>
              </a:rPr>
              <a:t>You must sign a non-disclosure agreement before taking the exam.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13537"/>
                </a:solidFill>
                <a:effectLst/>
                <a:latin typeface="Amazon Ember"/>
              </a:rPr>
              <a:t>Before you sit the exam, your hand print may be taken and/or a picture of you may be taken.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3B4E0-777F-475D-A835-EBC280C89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17" y="4023386"/>
            <a:ext cx="7581946" cy="22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7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7B532B-EF7F-4031-A3D3-AAA1C01F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1598900"/>
            <a:ext cx="6525536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0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CE728-CB9C-4BA0-827B-947808F68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04496"/>
            <a:ext cx="686848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242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90898B-A54D-4C4D-94EA-B88F10BB7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0"/>
            <a:ext cx="662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875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7546A-971F-49C8-9D0C-C9E2AAF7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1947656"/>
            <a:ext cx="6849431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0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312B5-72FA-4509-AF32-A11BD0DE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170995"/>
            <a:ext cx="1199364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299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F7F65E-C801-4139-8ECA-C7F66909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" y="485364"/>
            <a:ext cx="11841227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922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E3983-21B3-45AA-B09B-F9A393A1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761628"/>
            <a:ext cx="1200317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633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F7D28F-426F-4751-ABCF-3E05915C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490127"/>
            <a:ext cx="12003175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48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25967-B54C-4471-BF2B-E10E1976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432969"/>
            <a:ext cx="12060333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74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2F9D5-FDE4-42C1-9647-1A231137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642548"/>
            <a:ext cx="11869806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3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C5C345-C201-4EA5-B2AF-64E4855C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602" y="2488897"/>
            <a:ext cx="4086795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87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A828B0-FFDB-4D23-9C35-DBB1093BA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945695"/>
            <a:ext cx="11812649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1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29DB2C-E4D8-453B-87B4-DDC56D7E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376" y="1004549"/>
            <a:ext cx="997924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649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8268C-4255-424B-B8D4-9CDF8CC64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" t="3221" r="2177"/>
          <a:stretch/>
        </p:blipFill>
        <p:spPr>
          <a:xfrm>
            <a:off x="245806" y="639097"/>
            <a:ext cx="11680723" cy="57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64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8B30EC-583A-47D4-874A-1C7A2B41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542522"/>
            <a:ext cx="1195554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7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B4A0C-5A93-4BBC-8FC6-E223B35A5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6"/>
          <a:stretch/>
        </p:blipFill>
        <p:spPr>
          <a:xfrm>
            <a:off x="122991" y="418680"/>
            <a:ext cx="11946017" cy="58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30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12C6A-8DE2-4551-B906-C9F2676B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275785"/>
            <a:ext cx="11984122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0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1CAC84-CDE8-4138-A285-18BF42188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429"/>
            <a:ext cx="12192000" cy="622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291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343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65744-A632-492F-B9EF-6F005373B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9" r="10765" b="18911"/>
          <a:stretch/>
        </p:blipFill>
        <p:spPr>
          <a:xfrm>
            <a:off x="1262743" y="727788"/>
            <a:ext cx="9666514" cy="55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792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91C396-0553-4394-AAF5-682C9AA4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16163</TotalTime>
  <Words>345</Words>
  <Application>Microsoft Office PowerPoint</Application>
  <PresentationFormat>Widescreen</PresentationFormat>
  <Paragraphs>29</Paragraphs>
  <Slides>99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Amazon Ember</vt:lpstr>
      <vt:lpstr>Arial</vt:lpstr>
      <vt:lpstr>Calibri</vt:lpstr>
      <vt:lpstr>Calibri Light</vt:lpstr>
      <vt:lpstr>Office Theme</vt:lpstr>
      <vt:lpstr> Exam Readiness: AWS Certified Machine Learning - Specialty</vt:lpstr>
      <vt:lpstr>Create AWS Training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Satav</dc:creator>
  <cp:lastModifiedBy>Gaurav S Satav</cp:lastModifiedBy>
  <cp:revision>69</cp:revision>
  <dcterms:created xsi:type="dcterms:W3CDTF">2021-03-22T03:28:02Z</dcterms:created>
  <dcterms:modified xsi:type="dcterms:W3CDTF">2021-06-27T14:56:28Z</dcterms:modified>
</cp:coreProperties>
</file>